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Montserrat" panose="00000500000000000000" pitchFamily="2" charset="-18"/>
      <p:regular r:id="rId24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SemiBold" panose="020B0706030804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24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36596033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d3659603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36596033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3d36596033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36596033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d36596033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36596033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d36596033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96b462a6d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396b462a6d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96b462a6d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396b462a6d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6b462a6d2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396b462a6d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6b462a6d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396b462a6d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96b462a6d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396b462a6d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6b462a6d2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96b462a6d2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hyperlink" Target="https://www.apple.com/pl/newsroom/2018/04/apple-adds-earth-day-donations-to-trade-in-and-recycling-program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demagog.org.pl/fake_news/premier-izraela-nie-zyje-zadne-rzetelne-zrodla-o-tym-nie-mowi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szdziennik.pl/153061,kobieta-nie-zyje-umyla-wlosy-szamponem-dla-mezczyzn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oxXpB9pSET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cQ54GDm1eL0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mages.google.com" TargetMode="Externa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hyperlink" Target="https://tineye.co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015365" y="2556569"/>
            <a:ext cx="10161300" cy="17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Fake </a:t>
            </a:r>
            <a:r>
              <a:rPr lang="en-US" sz="54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54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ews i </a:t>
            </a:r>
            <a:r>
              <a:rPr lang="en-US" sz="54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54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ezinformacja</a:t>
            </a:r>
            <a:endParaRPr sz="5400" b="1" i="0" u="none" strike="noStrike" cap="none">
              <a:solidFill>
                <a:srgbClr val="F8FAF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F8FAF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09750" y="3501330"/>
            <a:ext cx="857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94A3B8"/>
                </a:solidFill>
                <a:latin typeface="Open Sans"/>
                <a:ea typeface="Open Sans"/>
                <a:cs typeface="Open Sans"/>
                <a:sym typeface="Open Sans"/>
              </a:rPr>
              <a:t>Dlaczego dajemy się nabrać?</a:t>
            </a:r>
            <a:endParaRPr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2ABBAC9-3B45-D287-954D-F62E746E5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5143500"/>
            <a:ext cx="1063752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5381625" y="2738437"/>
            <a:ext cx="1428750" cy="5715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2280523" y="3081337"/>
            <a:ext cx="7631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lang="en-US" sz="6000" b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US" sz="60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ytania do Klasy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2462212" y="4005262"/>
            <a:ext cx="72675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94A3B8"/>
                </a:solidFill>
                <a:latin typeface="Open Sans"/>
                <a:ea typeface="Open Sans"/>
                <a:cs typeface="Open Sans"/>
                <a:sym typeface="Open Sans"/>
              </a:rPr>
              <a:t>Zamiast wykładu — sprawdźmy, co już wiecie.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716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628800" y="2029950"/>
            <a:ext cx="4810200" cy="17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Apple świętuje otwarcie nowego biura w Warszawie: “Rozdajemy 500 sztuk iPhone’ów 16, które mają drobne rysy na opakowaniu! Kliknij i wypełnij ankietę, by odebrać swój egzemplarz!”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762000" y="571500"/>
            <a:ext cx="11401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PRAWDA CZY FAŁSZ?</a:t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571500" y="571500"/>
            <a:ext cx="57300" cy="514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5" title="Gemini_Generated_Image_n11vgln11vgln11v.png"/>
          <p:cNvPicPr preferRelativeResize="0"/>
          <p:nvPr/>
        </p:nvPicPr>
        <p:blipFill rotWithShape="1">
          <a:blip r:embed="rId5">
            <a:alphaModFix/>
          </a:blip>
          <a:srcRect l="20360" r="18147"/>
          <a:stretch/>
        </p:blipFill>
        <p:spPr>
          <a:xfrm>
            <a:off x="5904400" y="1267400"/>
            <a:ext cx="5884073" cy="5218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716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628800" y="2029950"/>
            <a:ext cx="4810200" cy="29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50" b="1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Robot Daisy: Maszyna, która „morduje” iPhone’y dla dobra planety.</a:t>
            </a: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50" b="1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Apple posiada armię wyspecjalizowanych robotów o imieniu Daisy, które potrafią rozebrać iPhone'a na części pierwsze w zaledwie 11 sekund.</a:t>
            </a: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762000" y="571500"/>
            <a:ext cx="11401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PRAWDA CZY FAŁSZ?</a:t>
            </a:r>
            <a:endParaRPr/>
          </a:p>
        </p:txBody>
      </p:sp>
      <p:sp>
        <p:nvSpPr>
          <p:cNvPr id="113" name="Google Shape;113;p16"/>
          <p:cNvSpPr/>
          <p:nvPr/>
        </p:nvSpPr>
        <p:spPr>
          <a:xfrm>
            <a:off x="571500" y="571500"/>
            <a:ext cx="57300" cy="514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6" title="Zrzut ekranu 2026-04-09 134903.png"/>
          <p:cNvPicPr preferRelativeResize="0"/>
          <p:nvPr/>
        </p:nvPicPr>
        <p:blipFill rotWithShape="1">
          <a:blip r:embed="rId5">
            <a:alphaModFix/>
          </a:blip>
          <a:srcRect l="22226" r="16732"/>
          <a:stretch/>
        </p:blipFill>
        <p:spPr>
          <a:xfrm>
            <a:off x="6881038" y="1777725"/>
            <a:ext cx="4240170" cy="419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716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/>
        </p:nvSpPr>
        <p:spPr>
          <a:xfrm>
            <a:off x="571500" y="1394175"/>
            <a:ext cx="4810200" cy="6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50" b="1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Robot Daisy: Maszyna, która „morduje” iPhone’y dla dobra planety.</a:t>
            </a: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rgbClr val="F1F5F9"/>
                </a:solidFill>
              </a:rPr>
              <a:t>Robot używa mroźnego powietrza o temperaturze </a:t>
            </a:r>
            <a:r>
              <a:rPr lang="en-US" sz="1600" b="1">
                <a:solidFill>
                  <a:srgbClr val="F1F5F9"/>
                </a:solidFill>
              </a:rPr>
              <a:t>-80 stopni Celsjusza</a:t>
            </a:r>
            <a:r>
              <a:rPr lang="en-US" sz="1600">
                <a:solidFill>
                  <a:srgbClr val="F1F5F9"/>
                </a:solidFill>
              </a:rPr>
              <a:t>, aby błyskawicznie zamrozić klej trzymający baterię, co pozwala na jej bezpieczne „odstrzelenie”.</a:t>
            </a:r>
            <a:endParaRPr sz="16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rgbClr val="F1F5F9"/>
                </a:solidFill>
              </a:rPr>
              <a:t>Daisy potrafi rozpoznać aż </a:t>
            </a:r>
            <a:r>
              <a:rPr lang="en-US" sz="1600" b="1">
                <a:solidFill>
                  <a:srgbClr val="F1F5F9"/>
                </a:solidFill>
              </a:rPr>
              <a:t>23 różne modele</a:t>
            </a:r>
            <a:r>
              <a:rPr lang="en-US" sz="1600">
                <a:solidFill>
                  <a:srgbClr val="F1F5F9"/>
                </a:solidFill>
              </a:rPr>
              <a:t> iPhone’ów i precyzyjnie wyrywać z nich śrubki oraz podzespoły, odzyskując rzadkie minerały (np. lit, kobalt, złoto), których tradycyjne niszczarki nie są w stanie uratować.</a:t>
            </a:r>
            <a:endParaRPr sz="16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600">
                <a:solidFill>
                  <a:srgbClr val="F1F5F9"/>
                </a:solidFill>
              </a:rPr>
              <a:t>Jeden taki robot potrafi przetworzyć do </a:t>
            </a:r>
            <a:r>
              <a:rPr lang="en-US" sz="1600" b="1">
                <a:solidFill>
                  <a:srgbClr val="F1F5F9"/>
                </a:solidFill>
              </a:rPr>
              <a:t>1,2 miliona telefonów rocznie</a:t>
            </a:r>
            <a:r>
              <a:rPr lang="en-US" sz="1600">
                <a:solidFill>
                  <a:srgbClr val="F1F5F9"/>
                </a:solidFill>
              </a:rPr>
              <a:t>.</a:t>
            </a:r>
            <a:endParaRPr sz="16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u="sng">
                <a:solidFill>
                  <a:srgbClr val="F1F5F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https://www.apple.com/pl/newsroom/2018/04/apple-adds-earth-day-donations-to-trade-in-and-recycling-program/</a:t>
            </a:r>
            <a:endParaRPr sz="700">
              <a:solidFill>
                <a:srgbClr val="F1F5F9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762000" y="571500"/>
            <a:ext cx="11401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PRAWDA!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571500" y="571500"/>
            <a:ext cx="57300" cy="514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17" title="Daisy-Sorting_Table_Drop_04192018_big.jpg.large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0700" y="531937"/>
            <a:ext cx="5039800" cy="591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71675"/>
            <a:ext cx="52387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628800" y="2029950"/>
            <a:ext cx="4810200" cy="13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Nowy trend 'Invisible Screen Challenge': Przetrzyj ekran telefonu pastą do zębów i sokiem z cytryny, aby stał się całkowicie przezroczysty”.</a:t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762000" y="571500"/>
            <a:ext cx="11401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PRAWDA CZY FAŁSZ?</a:t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571500" y="571500"/>
            <a:ext cx="57300" cy="514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18" title="Gemini_Generated_Image_96kp3a96kp3a96kp.png"/>
          <p:cNvPicPr preferRelativeResize="0"/>
          <p:nvPr/>
        </p:nvPicPr>
        <p:blipFill rotWithShape="1">
          <a:blip r:embed="rId5">
            <a:alphaModFix/>
          </a:blip>
          <a:srcRect l="23687" r="24663"/>
          <a:stretch/>
        </p:blipFill>
        <p:spPr>
          <a:xfrm>
            <a:off x="6289037" y="673488"/>
            <a:ext cx="5424174" cy="5727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33612"/>
            <a:ext cx="5238750" cy="328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233612"/>
            <a:ext cx="5238750" cy="32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/>
        </p:nvSpPr>
        <p:spPr>
          <a:xfrm>
            <a:off x="962025" y="2624137"/>
            <a:ext cx="468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Poradia / Żart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962025" y="3205162"/>
            <a:ext cx="4457700" cy="13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Parodia tw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orzon</a:t>
            </a:r>
            <a:r>
              <a:rPr lang="en-US" sz="1650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dla rozrywki, komentarza społecznego lub ironii. Autor nie chce, abyś uwierzył, że to prawda, choć używa podobnej formy.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962025" y="4813687"/>
            <a:ext cx="4457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Przykład:</a:t>
            </a:r>
            <a:endParaRPr sz="1650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 u="sng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https://aszdziennik.pl/153061,kobieta-nie-zyje-umyla-wlosy-szamponem-dla-mezczyzn</a:t>
            </a:r>
            <a:endParaRPr sz="7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6772275" y="2624137"/>
            <a:ext cx="468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Fake </a:t>
            </a:r>
            <a:r>
              <a:rPr lang="en-US" sz="2400" b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ews</a:t>
            </a:r>
            <a:endParaRPr/>
          </a:p>
        </p:txBody>
      </p:sp>
      <p:sp>
        <p:nvSpPr>
          <p:cNvPr id="146" name="Google Shape;146;p19"/>
          <p:cNvSpPr txBox="1"/>
          <p:nvPr/>
        </p:nvSpPr>
        <p:spPr>
          <a:xfrm>
            <a:off x="6772275" y="3205162"/>
            <a:ext cx="4457700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Kluczową różnicą jest </a:t>
            </a:r>
            <a:r>
              <a:rPr lang="en-US" sz="1650" b="1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intencja wprowadzenia w błąd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. Twórca chce, aby odbiorca uznał fałsz za fakt.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6772275" y="4357687"/>
            <a:ext cx="4457700" cy="1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Cel: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Dezinformacja i oszustwo.</a:t>
            </a:r>
            <a:endParaRPr sz="1650" b="0" i="0" u="none" strike="noStrike" cap="none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Przykład:</a:t>
            </a:r>
            <a:r>
              <a:rPr lang="en-US" sz="1650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50" b="1" u="sng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https://demagog.org.pl/fake_news/premier-izraela-nie-zyje-zadne-rzetelne-zrodla-o-tym-nie-mowia/</a:t>
            </a:r>
            <a:endParaRPr sz="750" b="1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762000" y="571500"/>
            <a:ext cx="11401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1. FAKE NEWS VS. </a:t>
            </a:r>
            <a:r>
              <a:rPr lang="en-US" sz="3300" b="1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PARODIA / ŻART</a:t>
            </a:r>
            <a:endParaRPr/>
          </a:p>
        </p:txBody>
      </p:sp>
      <p:sp>
        <p:nvSpPr>
          <p:cNvPr id="149" name="Google Shape;149;p19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57412"/>
            <a:ext cx="3492549" cy="34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157412"/>
            <a:ext cx="3492549" cy="34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157412"/>
            <a:ext cx="3492549" cy="34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/>
        </p:nvSpPr>
        <p:spPr>
          <a:xfrm>
            <a:off x="784223" y="3281362"/>
            <a:ext cx="306710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Pieniądze</a:t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857250" y="3862387"/>
            <a:ext cx="2921049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Zyski z reklam dzięki "kliknięciom" (clickbait). Więcej sensacji = więcej wejść = więcej gotówki.</a:t>
            </a: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4562523" y="3281362"/>
            <a:ext cx="306710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Uwaga</a:t>
            </a:r>
            <a:endParaRPr/>
          </a:p>
        </p:txBody>
      </p:sp>
      <p:sp>
        <p:nvSpPr>
          <p:cNvPr id="161" name="Google Shape;161;p20"/>
          <p:cNvSpPr txBox="1"/>
          <p:nvPr/>
        </p:nvSpPr>
        <p:spPr>
          <a:xfrm>
            <a:off x="4635549" y="3862387"/>
            <a:ext cx="2921100" cy="13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Budowanie </a:t>
            </a:r>
            <a:r>
              <a:rPr lang="en-US" sz="1650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zasięgu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kont i profili. W ekonomii uwagi kłamstwo jest cenniejsze niż nudna prawda.</a:t>
            </a:r>
            <a:endParaRPr/>
          </a:p>
        </p:txBody>
      </p:sp>
      <p:sp>
        <p:nvSpPr>
          <p:cNvPr id="162" name="Google Shape;162;p20"/>
          <p:cNvSpPr txBox="1"/>
          <p:nvPr/>
        </p:nvSpPr>
        <p:spPr>
          <a:xfrm>
            <a:off x="8340822" y="3281362"/>
            <a:ext cx="306710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Manipulacja</a:t>
            </a:r>
            <a:endParaRPr/>
          </a:p>
        </p:txBody>
      </p:sp>
      <p:sp>
        <p:nvSpPr>
          <p:cNvPr id="163" name="Google Shape;163;p20"/>
          <p:cNvSpPr txBox="1"/>
          <p:nvPr/>
        </p:nvSpPr>
        <p:spPr>
          <a:xfrm>
            <a:off x="8413849" y="3862387"/>
            <a:ext cx="2921049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Wpływanie na poglądy, wybory polityczne i nastroje społeczne. Wywoływanie podziałów.</a:t>
            </a:r>
            <a:endParaRPr/>
          </a:p>
        </p:txBody>
      </p:sp>
      <p:pic>
        <p:nvPicPr>
          <p:cNvPr id="164" name="Google Shape;164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79575" y="2528887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29300" y="2528887"/>
            <a:ext cx="5334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74262" y="2528887"/>
            <a:ext cx="600075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2. PO CO KTOŚ TO TWORZY?</a:t>
            </a: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71675"/>
            <a:ext cx="523875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0800" y="1990725"/>
            <a:ext cx="520065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 txBox="1"/>
          <p:nvPr/>
        </p:nvSpPr>
        <p:spPr>
          <a:xfrm>
            <a:off x="1000125" y="2124075"/>
            <a:ext cx="4810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Emocje: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Strach i złość wyłączają nasze krytyczne myślenie i potrzebę weryfikacji.</a:t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1000125" y="2990850"/>
            <a:ext cx="4810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Szybkość: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Reagujemy impulsywnie, udostępniając treść przed jej przeczytaniem.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1000125" y="3857625"/>
            <a:ext cx="4810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Algorytmy:</a:t>
            </a: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 Media społecznościowe promują to, co budzi silne reakcje.</a:t>
            </a:r>
            <a:endParaRPr/>
          </a:p>
        </p:txBody>
      </p:sp>
      <p:pic>
        <p:nvPicPr>
          <p:cNvPr id="179" name="Google Shape;179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166937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3033712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3900487"/>
            <a:ext cx="238125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 txBox="1"/>
          <p:nvPr/>
        </p:nvSpPr>
        <p:spPr>
          <a:xfrm>
            <a:off x="762000" y="571500"/>
            <a:ext cx="114015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3. DLACZEGO TO NA NAS DZIAŁA?</a:t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/>
          <p:nvPr/>
        </p:nvSpPr>
        <p:spPr>
          <a:xfrm>
            <a:off x="5381625" y="2738437"/>
            <a:ext cx="1428750" cy="5715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2995612" y="3081337"/>
            <a:ext cx="620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Słownik </a:t>
            </a:r>
            <a:r>
              <a:rPr lang="en-US" sz="6000" b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US" sz="60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ojęć</a:t>
            </a: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2148700" y="4181100"/>
            <a:ext cx="7894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94A3B8"/>
                </a:solidFill>
                <a:latin typeface="Open Sans"/>
                <a:ea typeface="Open Sans"/>
                <a:cs typeface="Open Sans"/>
                <a:sym typeface="Open Sans"/>
              </a:rPr>
              <a:t>Podstawowe narzędzia w świecie dezinformacji.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652712"/>
            <a:ext cx="5238750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652712"/>
            <a:ext cx="5238750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 txBox="1"/>
          <p:nvPr/>
        </p:nvSpPr>
        <p:spPr>
          <a:xfrm>
            <a:off x="962025" y="3043237"/>
            <a:ext cx="468058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Dezinformacja</a:t>
            </a:r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962025" y="3624262"/>
            <a:ext cx="4457700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Świadome szerzenie fałszywych informacji w celu zmanipulowania opinii publicznej. To zaplanowana strategia, a nie pomyłka.</a:t>
            </a:r>
            <a:endParaRPr/>
          </a:p>
        </p:txBody>
      </p:sp>
      <p:sp>
        <p:nvSpPr>
          <p:cNvPr id="201" name="Google Shape;201;p23"/>
          <p:cNvSpPr txBox="1"/>
          <p:nvPr/>
        </p:nvSpPr>
        <p:spPr>
          <a:xfrm>
            <a:off x="6772275" y="3043237"/>
            <a:ext cx="468058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Clickbait</a:t>
            </a:r>
            <a:endParaRPr/>
          </a:p>
        </p:txBody>
      </p:sp>
      <p:sp>
        <p:nvSpPr>
          <p:cNvPr id="202" name="Google Shape;202;p23"/>
          <p:cNvSpPr txBox="1"/>
          <p:nvPr/>
        </p:nvSpPr>
        <p:spPr>
          <a:xfrm>
            <a:off x="6772275" y="3624262"/>
            <a:ext cx="4457700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Atrakcyjny, często zmanipulowany tytuł, który ma na celu tylko jedno: skłonić Cię do kliknięcia w link.</a:t>
            </a:r>
            <a:endParaRPr/>
          </a:p>
        </p:txBody>
      </p:sp>
      <p:sp>
        <p:nvSpPr>
          <p:cNvPr id="203" name="Google Shape;203;p23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POJĘCIA NA TABLICY: CZ. 1</a:t>
            </a:r>
            <a:endParaRPr/>
          </a:p>
        </p:txBody>
      </p:sp>
      <p:sp>
        <p:nvSpPr>
          <p:cNvPr id="204" name="Google Shape;204;p23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95550"/>
            <a:ext cx="5238750" cy="36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495550"/>
            <a:ext cx="52387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4"/>
          <p:cNvSpPr txBox="1"/>
          <p:nvPr/>
        </p:nvSpPr>
        <p:spPr>
          <a:xfrm>
            <a:off x="962025" y="2689925"/>
            <a:ext cx="468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Deepfake</a:t>
            </a:r>
            <a:endParaRPr/>
          </a:p>
        </p:txBody>
      </p:sp>
      <p:sp>
        <p:nvSpPr>
          <p:cNvPr id="213" name="Google Shape;213;p24"/>
          <p:cNvSpPr txBox="1"/>
          <p:nvPr/>
        </p:nvSpPr>
        <p:spPr>
          <a:xfrm>
            <a:off x="962025" y="3257550"/>
            <a:ext cx="4457700" cy="27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Technologia oparta na AI, pozwalająca tworzyć hiperrealistyczne nagrania wideo lub audio, na których ktoś mówi rzeczy, których nigdy nie wypowiedział.</a:t>
            </a:r>
            <a:endParaRPr sz="1650" b="0" i="0" u="none" strike="noStrike" cap="none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50">
              <a:solidFill>
                <a:srgbClr val="CBD5E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u="sng">
                <a:solidFill>
                  <a:srgbClr val="F8FAFC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https://www.youtube.com/watch?v=cQ54GDm1eL0</a:t>
            </a:r>
            <a:endParaRPr sz="1350" b="1">
              <a:solidFill>
                <a:srgbClr val="F8FAF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https://www.youtube.com/watch?v=oxXpB9pSETo</a:t>
            </a:r>
            <a:endParaRPr sz="135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https://www.youtube.com/watch?v=WiTN4TYLG5c</a:t>
            </a:r>
            <a:endParaRPr sz="1350" b="1">
              <a:solidFill>
                <a:srgbClr val="F8FAF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>
            <a:off x="6772275" y="2886075"/>
            <a:ext cx="468058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Bańka informacyjna</a:t>
            </a:r>
            <a:endParaRPr/>
          </a:p>
        </p:txBody>
      </p:sp>
      <p:sp>
        <p:nvSpPr>
          <p:cNvPr id="215" name="Google Shape;215;p24"/>
          <p:cNvSpPr txBox="1"/>
          <p:nvPr/>
        </p:nvSpPr>
        <p:spPr>
          <a:xfrm>
            <a:off x="6772275" y="3467100"/>
            <a:ext cx="4457700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Stan, w którym algorytmy podsuwają nam tylko treści zgodne z naszymi poglądami, izolując nas od innych punktów widzenia.</a:t>
            </a:r>
            <a:endParaRPr/>
          </a:p>
        </p:txBody>
      </p:sp>
      <p:sp>
        <p:nvSpPr>
          <p:cNvPr id="216" name="Google Shape;216;p24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POJĘCIA NA TABLICY: CZ. 2</a:t>
            </a:r>
            <a:endParaRPr/>
          </a:p>
        </p:txBody>
      </p:sp>
      <p:sp>
        <p:nvSpPr>
          <p:cNvPr id="217" name="Google Shape;217;p24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5"/>
          <p:cNvSpPr txBox="1"/>
          <p:nvPr/>
        </p:nvSpPr>
        <p:spPr>
          <a:xfrm>
            <a:off x="1320403" y="2681287"/>
            <a:ext cx="9551193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F43F5E"/>
                </a:solidFill>
                <a:latin typeface="Montserrat"/>
                <a:ea typeface="Montserrat"/>
                <a:cs typeface="Montserrat"/>
                <a:sym typeface="Montserrat"/>
              </a:rPr>
              <a:t>Czy wierzysz własnym oczom?</a:t>
            </a:r>
            <a:endParaRPr/>
          </a:p>
        </p:txBody>
      </p:sp>
      <p:sp>
        <p:nvSpPr>
          <p:cNvPr id="224" name="Google Shape;224;p25"/>
          <p:cNvSpPr txBox="1"/>
          <p:nvPr/>
        </p:nvSpPr>
        <p:spPr>
          <a:xfrm>
            <a:off x="1809750" y="3376612"/>
            <a:ext cx="8572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F1F5F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W dobie </a:t>
            </a:r>
            <a:r>
              <a:rPr lang="en-US" sz="2100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lang="en-US" sz="2100" b="0" i="0" u="none" strike="noStrike" cap="none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eepfake'ów i manipulacji obrazem, weryfikacja źródła staje się ważniejsza niż kiedykolwiek wcześniej.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66850"/>
            <a:ext cx="11049000" cy="48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6"/>
          <p:cNvSpPr txBox="1"/>
          <p:nvPr/>
        </p:nvSpPr>
        <p:spPr>
          <a:xfrm>
            <a:off x="571500" y="4410075"/>
            <a:ext cx="1104900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1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Badania wskazują, że kłamstwo dociera do odbiorców znacznie szybciej i głębiej niż fakty, bo bazuje na emocjach.</a:t>
            </a:r>
            <a:endParaRPr/>
          </a:p>
        </p:txBody>
      </p:sp>
      <p:sp>
        <p:nvSpPr>
          <p:cNvPr id="232" name="Google Shape;232;p26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ZASIĘG: PRAWDA VS. FAŁSZ</a:t>
            </a:r>
            <a:endParaRPr/>
          </a:p>
        </p:txBody>
      </p:sp>
      <p:sp>
        <p:nvSpPr>
          <p:cNvPr id="233" name="Google Shape;233;p26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/>
          <p:nvPr/>
        </p:nvSpPr>
        <p:spPr>
          <a:xfrm>
            <a:off x="571500" y="2743200"/>
            <a:ext cx="4764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0" b="1" i="0" u="none" strike="noStrike" cap="none">
                <a:solidFill>
                  <a:srgbClr val="F43F5E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/>
          </a:p>
        </p:txBody>
      </p:sp>
      <p:sp>
        <p:nvSpPr>
          <p:cNvPr id="240" name="Google Shape;240;p27"/>
          <p:cNvSpPr txBox="1"/>
          <p:nvPr/>
        </p:nvSpPr>
        <p:spPr>
          <a:xfrm>
            <a:off x="1524000" y="3152775"/>
            <a:ext cx="1009650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>
                <a:solidFill>
                  <a:srgbClr val="F8FAFC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Wróćmy do nagłówków z rozgrzewki.</a:t>
            </a:r>
            <a:endParaRPr/>
          </a:p>
        </p:txBody>
      </p:sp>
      <p:sp>
        <p:nvSpPr>
          <p:cNvPr id="241" name="Google Shape;241;p27"/>
          <p:cNvSpPr txBox="1"/>
          <p:nvPr/>
        </p:nvSpPr>
        <p:spPr>
          <a:xfrm>
            <a:off x="1524000" y="3829050"/>
            <a:ext cx="100965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Czy teraz rozumiecie, dlaczego daliście się nabrać? To nie przypadek — to wynik działania mechanizmów, które właśnie omówiliśmy.</a:t>
            </a:r>
            <a:endParaRPr/>
          </a:p>
        </p:txBody>
      </p:sp>
      <p:sp>
        <p:nvSpPr>
          <p:cNvPr id="242" name="Google Shape;242;p27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REFLEKSJA KOŃCOWA</a:t>
            </a:r>
            <a:endParaRPr/>
          </a:p>
        </p:txBody>
      </p:sp>
      <p:sp>
        <p:nvSpPr>
          <p:cNvPr id="243" name="Google Shape;243;p27"/>
          <p:cNvSpPr/>
          <p:nvPr/>
        </p:nvSpPr>
        <p:spPr>
          <a:xfrm>
            <a:off x="571500" y="571500"/>
            <a:ext cx="57150" cy="51435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8"/>
          <p:cNvSpPr txBox="1"/>
          <p:nvPr/>
        </p:nvSpPr>
        <p:spPr>
          <a:xfrm>
            <a:off x="624450" y="2277275"/>
            <a:ext cx="10943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Przykładowe narzędzia do weryfikacji</a:t>
            </a:r>
            <a:endParaRPr sz="400"/>
          </a:p>
        </p:txBody>
      </p:sp>
      <p:sp>
        <p:nvSpPr>
          <p:cNvPr id="250" name="Google Shape;250;p28"/>
          <p:cNvSpPr/>
          <p:nvPr/>
        </p:nvSpPr>
        <p:spPr>
          <a:xfrm>
            <a:off x="5381550" y="4271287"/>
            <a:ext cx="1428900" cy="57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9" title="Zrzut ekranu 2026-03-31 0908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72417"/>
            <a:ext cx="12192000" cy="6513166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9"/>
          <p:cNvSpPr txBox="1"/>
          <p:nvPr/>
        </p:nvSpPr>
        <p:spPr>
          <a:xfrm>
            <a:off x="3708600" y="5958475"/>
            <a:ext cx="47748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https://images.google.com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0" title="60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252538"/>
            <a:ext cx="5715000" cy="435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467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1"/>
          <p:cNvSpPr txBox="1"/>
          <p:nvPr/>
        </p:nvSpPr>
        <p:spPr>
          <a:xfrm>
            <a:off x="3708600" y="6181675"/>
            <a:ext cx="47748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https://tineye.com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31" title="Zrzut ekranu 2026-03-31 09100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475" y="223175"/>
            <a:ext cx="10495051" cy="570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4675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2" title="djokovic_re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7550" y="500475"/>
            <a:ext cx="4576901" cy="604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3"/>
          <p:cNvSpPr txBox="1"/>
          <p:nvPr/>
        </p:nvSpPr>
        <p:spPr>
          <a:xfrm>
            <a:off x="624450" y="2277275"/>
            <a:ext cx="10943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 err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Dziękuję</a:t>
            </a:r>
            <a:r>
              <a:rPr lang="en-US" sz="5000" b="1" dirty="0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 za </a:t>
            </a:r>
            <a:r>
              <a:rPr lang="en-US" sz="5000" b="1" dirty="0" err="1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uwagę</a:t>
            </a:r>
            <a:r>
              <a:rPr lang="en-US" sz="5000" b="1" dirty="0">
                <a:solidFill>
                  <a:srgbClr val="2DD4BF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  <a:endParaRPr sz="400" dirty="0"/>
          </a:p>
        </p:txBody>
      </p:sp>
      <p:sp>
        <p:nvSpPr>
          <p:cNvPr id="283" name="Google Shape;283;p33"/>
          <p:cNvSpPr/>
          <p:nvPr/>
        </p:nvSpPr>
        <p:spPr>
          <a:xfrm>
            <a:off x="5381550" y="4271287"/>
            <a:ext cx="1428900" cy="57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6FF2966-94D5-C8DD-CD90-270B2522A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29" y="4786486"/>
            <a:ext cx="10637542" cy="19415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Office PowerPoint</Application>
  <PresentationFormat>Panoramiczny</PresentationFormat>
  <Paragraphs>73</Paragraphs>
  <Slides>21</Slides>
  <Notes>21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Open Sans SemiBold</vt:lpstr>
      <vt:lpstr>Calibri</vt:lpstr>
      <vt:lpstr>Montserrat</vt:lpstr>
      <vt:lpstr>Open Sans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Dominik Sołowiej</cp:lastModifiedBy>
  <cp:revision>1</cp:revision>
  <dcterms:modified xsi:type="dcterms:W3CDTF">2026-06-02T17:27:18Z</dcterms:modified>
</cp:coreProperties>
</file>